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2" r:id="rId13"/>
    <p:sldId id="273" r:id="rId14"/>
    <p:sldId id="274" r:id="rId15"/>
    <p:sldId id="276" r:id="rId16"/>
    <p:sldId id="277" r:id="rId17"/>
    <p:sldId id="279" r:id="rId18"/>
    <p:sldId id="280" r:id="rId19"/>
    <p:sldId id="282" r:id="rId20"/>
    <p:sldId id="283" r:id="rId21"/>
    <p:sldId id="284" r:id="rId22"/>
    <p:sldId id="285" r:id="rId23"/>
    <p:sldId id="286" r:id="rId2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BA89B-E43A-4D1C-A1B8-CAB60335AC4D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7D2EC-44FA-41B2-A54F-23BD2147E3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890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7D2EC-44FA-41B2-A54F-23BD2147E3D0}" type="slidenum">
              <a:rPr lang="es-CO" smtClean="0"/>
              <a:t>22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743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91F034-B355-4DF4-9D9A-16873D3657C2}" type="datetimeFigureOut">
              <a:rPr lang="es-CO" smtClean="0"/>
              <a:t>15/10/2014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1D28C05-649E-4C9C-822F-907A4F04577A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01298" y="2420888"/>
            <a:ext cx="4742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INVESTIGACIÓN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11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Cuál </a:t>
            </a:r>
            <a:r>
              <a:rPr lang="es-CO" dirty="0"/>
              <a:t>es la relación existente entre los diferentes ritmos musicales, las vacas y la producción lechera?</a:t>
            </a:r>
          </a:p>
          <a:p>
            <a:r>
              <a:rPr lang="es-CO" dirty="0"/>
              <a:t>Qué influencia tiene la baja temperatura de los municipios de clima frio, en el estado emocional de las personas?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755576" y="548680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CO" sz="3200" b="1" dirty="0">
                <a:solidFill>
                  <a:prstClr val="black"/>
                </a:solidFill>
              </a:rPr>
              <a:t>Ejemplos de preguntas de investigación:</a:t>
            </a:r>
            <a:endParaRPr lang="es-CO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25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18481" y="4653136"/>
            <a:ext cx="6553200" cy="8683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800" b="1" dirty="0"/>
              <a:t>¿CÓMO REDACTAR UNA PREGUNTA DE INVESTIGACIÓN</a:t>
            </a:r>
            <a:r>
              <a:rPr lang="es-ES" sz="2800" b="1" dirty="0" smtClean="0"/>
              <a:t>?</a:t>
            </a:r>
            <a:endParaRPr lang="es-MX" sz="2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7664" y="5805264"/>
            <a:ext cx="6570722" cy="807368"/>
          </a:xfrm>
          <a:extLst/>
        </p:spPr>
        <p:txBody>
          <a:bodyPr rtlCol="0">
            <a:normAutofit fontScale="700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dirty="0" smtClean="0"/>
              <a:t>Por Jorge Everardo Aguilar Morales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dirty="0" smtClean="0"/>
              <a:t>Asociación Oaxaqueña de Psicología  A. C.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dirty="0" smtClean="0"/>
              <a:t>2011</a:t>
            </a:r>
            <a:endParaRPr lang="es-MX" dirty="0"/>
          </a:p>
        </p:txBody>
      </p:sp>
      <p:grpSp>
        <p:nvGrpSpPr>
          <p:cNvPr id="7172" name="8 Grupo"/>
          <p:cNvGrpSpPr>
            <a:grpSpLocks/>
          </p:cNvGrpSpPr>
          <p:nvPr/>
        </p:nvGrpSpPr>
        <p:grpSpPr bwMode="auto">
          <a:xfrm>
            <a:off x="3038897" y="228600"/>
            <a:ext cx="2647950" cy="3733800"/>
            <a:chOff x="4572000" y="582613"/>
            <a:chExt cx="2647950" cy="3733800"/>
          </a:xfrm>
        </p:grpSpPr>
        <p:pic>
          <p:nvPicPr>
            <p:cNvPr id="7177" name="0 Imagen" descr="Descripción: pregunta de  investigacion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82613"/>
              <a:ext cx="2647950" cy="373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8" name="Rectangle 2"/>
            <p:cNvSpPr>
              <a:spLocks noChangeArrowheads="1"/>
            </p:cNvSpPr>
            <p:nvPr/>
          </p:nvSpPr>
          <p:spPr bwMode="auto">
            <a:xfrm>
              <a:off x="4716016" y="692696"/>
              <a:ext cx="1276350" cy="9361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s-MX" sz="1100">
                  <a:ea typeface="Calibri" pitchFamily="34" charset="0"/>
                  <a:cs typeface="Times New Roman" pitchFamily="18" charset="0"/>
                </a:rPr>
                <a:t>Nuestro deber como científico es cuestionar todo.</a:t>
              </a:r>
              <a:endParaRPr lang="es-MX">
                <a:latin typeface="Arial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7179" name="Rectangle 3"/>
            <p:cNvSpPr>
              <a:spLocks noChangeArrowheads="1"/>
            </p:cNvSpPr>
            <p:nvPr/>
          </p:nvSpPr>
          <p:spPr bwMode="auto">
            <a:xfrm>
              <a:off x="6228184" y="1128737"/>
              <a:ext cx="860425" cy="5000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s-MX" sz="1100">
                  <a:ea typeface="Calibri" pitchFamily="34" charset="0"/>
                  <a:cs typeface="Times New Roman" pitchFamily="18" charset="0"/>
                </a:rPr>
                <a:t> ¿Quién  dice?</a:t>
              </a:r>
              <a:endParaRPr lang="es-MX">
                <a:latin typeface="Arial" charset="0"/>
                <a:ea typeface="Calibri" pitchFamily="34" charset="0"/>
                <a:cs typeface="Times New Roman" pitchFamily="18" charset="0"/>
              </a:endParaRPr>
            </a:p>
          </p:txBody>
        </p:sp>
      </p:grp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CO"/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CO"/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0" y="419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CO">
              <a:latin typeface="Arial" charset="0"/>
            </a:endParaRPr>
          </a:p>
        </p:txBody>
      </p:sp>
      <p:pic>
        <p:nvPicPr>
          <p:cNvPr id="7176" name="11 Imagen" descr="Logos%20asociación%20sin%20leyend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8" y="403225"/>
            <a:ext cx="6953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330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dirty="0" smtClean="0"/>
              <a:t>En </a:t>
            </a:r>
            <a:r>
              <a:rPr lang="es-ES" dirty="0"/>
              <a:t>lugar de decir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¿Cuál es el impacto de la tecnología en la educación?</a:t>
            </a:r>
            <a:endParaRPr lang="es-MX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dirty="0"/>
              <a:t>Sería mejor decir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¿Qué porcentaje de profesores utilizan ejercicios en los que sus estudiantes utilicen una base de datos electrónica?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1005895" y="476672"/>
            <a:ext cx="713220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36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Las preguntas deben ser planteadas </a:t>
            </a:r>
            <a:endParaRPr lang="es-ES" sz="36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s-E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en </a:t>
            </a:r>
            <a:r>
              <a:rPr lang="es-ES" sz="36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términos específicos</a:t>
            </a:r>
            <a:endParaRPr lang="es-CO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353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b="1" dirty="0" smtClean="0"/>
              <a:t>Así </a:t>
            </a:r>
            <a:r>
              <a:rPr lang="es-ES" b="1" dirty="0"/>
              <a:t>en lugar de </a:t>
            </a:r>
            <a:r>
              <a:rPr lang="es-ES" b="1" dirty="0" smtClean="0"/>
              <a:t>cuestionarse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¿Cuáles deben ser los fines que un ser humano debe perseguir durante toda su vida</a:t>
            </a:r>
            <a:r>
              <a:rPr lang="es-ES" dirty="0" smtClean="0"/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MX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dirty="0"/>
              <a:t>Sería mejor preguntar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¿Qué opinan diferentes religiones sobre  los fines que un ser humano debe perseguir durante toda su vida? ó ¿En qué medida son congruentes los valores que aprecia una religión con sus prácticas cotidianas? 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251520" y="188640"/>
            <a:ext cx="861113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Las preguntas o problemas de investigación  deben ser </a:t>
            </a:r>
            <a:r>
              <a:rPr lang="es-E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planteados</a:t>
            </a:r>
          </a:p>
          <a:p>
            <a:pPr algn="ctr"/>
            <a:r>
              <a:rPr lang="es-E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 tal manera que puedan ser solubles.  </a:t>
            </a:r>
            <a:endParaRPr lang="es-CO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946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5" y="1268760"/>
            <a:ext cx="7859216" cy="468052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dirty="0" smtClean="0"/>
              <a:t>Debe </a:t>
            </a:r>
            <a:r>
              <a:rPr lang="es-ES" dirty="0"/>
              <a:t>evitarse la simplicidad excesiva o un nivel de complejidad que haga poco factible su realización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¿</a:t>
            </a:r>
            <a:r>
              <a:rPr lang="es-ES" dirty="0"/>
              <a:t>Existe una norma que regule el </a:t>
            </a:r>
            <a:r>
              <a:rPr lang="es-ES" dirty="0" smtClean="0"/>
              <a:t>manejo de residuos en </a:t>
            </a:r>
            <a:r>
              <a:rPr lang="es-ES" dirty="0"/>
              <a:t>la industria </a:t>
            </a:r>
            <a:r>
              <a:rPr lang="es-ES" dirty="0" smtClean="0"/>
              <a:t>del municipio de Entrerríos?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051720" y="260648"/>
            <a:ext cx="482721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Las preguntas deben ser </a:t>
            </a:r>
            <a:endParaRPr lang="es-E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s-E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apropiadamente </a:t>
            </a:r>
            <a:r>
              <a:rPr lang="es-E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complejas</a:t>
            </a:r>
            <a:endParaRPr lang="es-CO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768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 eaLnBrk="1" hangingPunct="1"/>
            <a:r>
              <a:rPr lang="es-ES" dirty="0" smtClean="0"/>
              <a:t>Por ejemplo si la pregunta dice ¿Cuál es la relación que existe entre la calidad del servicio al cliente y los niveles de consumo por cliente?</a:t>
            </a:r>
          </a:p>
          <a:p>
            <a:pPr eaLnBrk="1" hangingPunct="1"/>
            <a:endParaRPr lang="es-ES" dirty="0" smtClean="0"/>
          </a:p>
          <a:p>
            <a:pPr marL="0" indent="0" eaLnBrk="1" hangingPunct="1">
              <a:buNone/>
            </a:pPr>
            <a:r>
              <a:rPr lang="es-ES" dirty="0" smtClean="0"/>
              <a:t>se entiende que las variables a estudiar son: calidad de servicio al cliente y niveles de consumo por cliente.</a:t>
            </a:r>
            <a:endParaRPr lang="es-MX" dirty="0" smtClean="0"/>
          </a:p>
          <a:p>
            <a:pPr eaLnBrk="1" hangingPunct="1"/>
            <a:endParaRPr lang="es-MX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1043608" y="404664"/>
            <a:ext cx="740003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Cuando la pregunta de investigación </a:t>
            </a:r>
            <a:endParaRPr lang="es-ES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s-E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tenga </a:t>
            </a:r>
            <a:r>
              <a:rPr lang="es-E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que ver con la relación entre dos variables, </a:t>
            </a:r>
            <a:endParaRPr lang="es-ES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s-E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estas </a:t>
            </a:r>
            <a:r>
              <a:rPr lang="es-E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 variables se tienen que apreciar en la pregunta</a:t>
            </a:r>
            <a:endParaRPr lang="es-CO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773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9613" y="228600"/>
            <a:ext cx="6707187" cy="14001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1600" b="1" dirty="0"/>
              <a:t>Debe permitir identificar con claridad el tipo de datos o información que se obtendrá como producto de la investigación por lo que debe evitarse  cuestionar sobre aspectos valorativos que impliquen nociones sobre lo correcto o incorrecto, lo propio o impropio (Hernández-Pina, 1998)</a:t>
            </a:r>
            <a:r>
              <a:rPr lang="es-MX" sz="1600" dirty="0"/>
              <a:t/>
            </a:r>
            <a:br>
              <a:rPr lang="es-MX" sz="1600" dirty="0"/>
            </a:br>
            <a:endParaRPr lang="es-MX" sz="1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dirty="0" smtClean="0"/>
              <a:t>En </a:t>
            </a:r>
            <a:r>
              <a:rPr lang="es-ES" dirty="0"/>
              <a:t>lugar de decir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¿Debería permitirse la enseñanza religiosa en las escuelas públicas</a:t>
            </a:r>
            <a:r>
              <a:rPr lang="es-ES" dirty="0" smtClean="0"/>
              <a:t>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s-MX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dirty="0"/>
              <a:t>Sería más conveniente decir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¿Cuál  es la opinión de los líderes de la comunidad sobre la enseñanza religiosa en las escuelas públicas?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561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dirty="0" smtClean="0"/>
              <a:t>¿Cuál es la calidad del servicio al cliente  que se otorga en los hoteles en el municipio de </a:t>
            </a:r>
            <a:r>
              <a:rPr lang="es-ES" dirty="0" err="1" smtClean="0"/>
              <a:t>Entrerríos</a:t>
            </a:r>
            <a:r>
              <a:rPr lang="es-ES" dirty="0" smtClean="0"/>
              <a:t>?</a:t>
            </a:r>
          </a:p>
          <a:p>
            <a:pPr marL="0" indent="0" eaLnBrk="1" hangingPunct="1">
              <a:buNone/>
            </a:pPr>
            <a:endParaRPr lang="es-MX" dirty="0" smtClean="0"/>
          </a:p>
          <a:p>
            <a:pPr eaLnBrk="1" hangingPunct="1"/>
            <a:r>
              <a:rPr lang="es-ES" dirty="0" smtClean="0"/>
              <a:t>Se trataría de un estudio descriptivo que se podría realizar a través de una observación, mediante una encuesta  o una auditoría de la calidad del servicio. </a:t>
            </a:r>
          </a:p>
          <a:p>
            <a:pPr eaLnBrk="1" hangingPunct="1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40069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dirty="0" smtClean="0"/>
              <a:t>¿Qué características socioeconómicas presentan los estudiantes que abandonaron sus estudios de en el ultimo año en la IEE?</a:t>
            </a:r>
            <a:endParaRPr lang="es-MX" dirty="0" smtClean="0"/>
          </a:p>
          <a:p>
            <a:pPr eaLnBrk="1" hangingPunct="1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70413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¿</a:t>
            </a:r>
            <a:r>
              <a:rPr lang="es-ES" dirty="0"/>
              <a:t>Cuáles son los factores que contribuyen a elevar  los índices </a:t>
            </a:r>
            <a:r>
              <a:rPr lang="es-ES" dirty="0" smtClean="0"/>
              <a:t>calidad en </a:t>
            </a:r>
            <a:r>
              <a:rPr lang="es-ES" dirty="0"/>
              <a:t>un centro educativo de nivel superior</a:t>
            </a:r>
            <a:r>
              <a:rPr lang="es-ES" dirty="0" smtClean="0"/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Estamos hablando de un estudio manipulativo en el que seguramente se evaluaran las variables del estudio mediante un diseño experimental, pues se está implícitamente tratando de contestar la </a:t>
            </a:r>
            <a:r>
              <a:rPr lang="es-ES" dirty="0" smtClean="0"/>
              <a:t>pregunta.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07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CO" b="1" dirty="0" smtClean="0"/>
              <a:t>Variable </a:t>
            </a:r>
            <a:r>
              <a:rPr lang="es-CO" b="1" dirty="0"/>
              <a:t>Dependiente: </a:t>
            </a:r>
            <a:r>
              <a:rPr lang="es-CO" dirty="0"/>
              <a:t>condición en la que queremos intervenir, no es posible modificarla intencionalmente. Esta variable cambiará según la modificación de la variable independiente</a:t>
            </a:r>
            <a:r>
              <a:rPr lang="es-CO" dirty="0" smtClean="0"/>
              <a:t>.</a:t>
            </a:r>
          </a:p>
          <a:p>
            <a:pPr lvl="0"/>
            <a:endParaRPr lang="es-CO" dirty="0"/>
          </a:p>
          <a:p>
            <a:pPr lvl="0"/>
            <a:r>
              <a:rPr lang="es-CO" b="1" dirty="0"/>
              <a:t>Variable Independiente:</a:t>
            </a:r>
            <a:r>
              <a:rPr lang="es-CO" dirty="0"/>
              <a:t> condición que el investigador manipulará deliberadamente y de forma controlada.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3299727" y="476672"/>
            <a:ext cx="25445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Variable</a:t>
            </a:r>
            <a:endParaRPr lang="es-CO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559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476672"/>
            <a:ext cx="8291264" cy="61926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Es </a:t>
            </a:r>
            <a:r>
              <a:rPr lang="es-ES" dirty="0"/>
              <a:t>importante tener cuidado porque una confusión común entre los estudiantes es intentar averiguar las causas de un fenómeno a través de encuestas de </a:t>
            </a:r>
            <a:r>
              <a:rPr lang="es-ES" dirty="0" smtClean="0"/>
              <a:t>opinión</a:t>
            </a:r>
            <a:endParaRPr lang="es-MX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dirty="0"/>
              <a:t>Por ejemplo es común que se formule preguntas como las siguientes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¿Cuáles son las causas del fracaso escolar?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¿Cuáles son las causas de la rotación de personal en una empresa?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En ambos casos para averiguar las causas se tendría que realizar un experimento en el que se manipulen ciertas variables y se vea su efecto en el fenómeno </a:t>
            </a:r>
            <a:r>
              <a:rPr lang="es-ES" dirty="0" smtClean="0"/>
              <a:t>estudiado.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226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2 Marcador de contenido"/>
          <p:cNvSpPr>
            <a:spLocks noGrp="1"/>
          </p:cNvSpPr>
          <p:nvPr>
            <p:ph idx="1"/>
          </p:nvPr>
        </p:nvSpPr>
        <p:spPr>
          <a:xfrm>
            <a:off x="683568" y="1124744"/>
            <a:ext cx="8229600" cy="4525963"/>
          </a:xfrm>
        </p:spPr>
        <p:txBody>
          <a:bodyPr/>
          <a:lstStyle/>
          <a:p>
            <a:pPr eaLnBrk="1" hangingPunct="1"/>
            <a:r>
              <a:rPr lang="es-ES" dirty="0" smtClean="0"/>
              <a:t>Al formular una pregunta de investigación se trata de formular  el problema con claridad no la solución. </a:t>
            </a:r>
            <a:endParaRPr lang="es-ES" dirty="0" smtClean="0"/>
          </a:p>
          <a:p>
            <a:pPr marL="0" indent="0" eaLnBrk="1" hangingPunct="1">
              <a:buNone/>
            </a:pPr>
            <a:endParaRPr lang="es-ES" dirty="0" smtClean="0"/>
          </a:p>
          <a:p>
            <a:pPr eaLnBrk="1" hangingPunct="1"/>
            <a:r>
              <a:rPr lang="es-ES" dirty="0" smtClean="0"/>
              <a:t>Por eso sería conveniente que antes de pretender evaluar la causa o el tratamiento de un problema primero averigüe sobre la existencia y características de dicho problema </a:t>
            </a:r>
            <a:endParaRPr lang="es-MX" dirty="0" smtClean="0"/>
          </a:p>
          <a:p>
            <a:pPr eaLnBrk="1" hangingPunct="1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404244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400" b="1" dirty="0"/>
              <a:t>Una pregunta de investigación apropiadamente redactada debe poder visualizar también el escenario, los sujetos o límites del estudio</a:t>
            </a:r>
            <a:r>
              <a:rPr lang="es-MX" sz="2400" dirty="0"/>
              <a:t/>
            </a:r>
            <a:br>
              <a:rPr lang="es-MX" sz="2400" dirty="0"/>
            </a:br>
            <a:endParaRPr lang="es-MX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18457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sz="2800" dirty="0" smtClean="0"/>
              <a:t>Por </a:t>
            </a:r>
            <a:r>
              <a:rPr lang="es-ES" sz="2800" dirty="0"/>
              <a:t>ejemplo si la pregunta  dice</a:t>
            </a:r>
            <a:endParaRPr lang="es-MX" sz="28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dirty="0"/>
              <a:t>¿Cuál es la frecuencia con que se presentan prácticas de discriminación religiosa en las instituciones educativas </a:t>
            </a:r>
            <a:r>
              <a:rPr lang="es-ES" sz="2800" dirty="0" smtClean="0"/>
              <a:t>de Antioquia?</a:t>
            </a:r>
            <a:endParaRPr lang="es-MX" sz="28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dirty="0"/>
              <a:t>Permite visualizar que el investigador trabajará en las instituciones educativas  del </a:t>
            </a:r>
            <a:r>
              <a:rPr lang="es-ES" sz="2800" dirty="0" smtClean="0"/>
              <a:t>departamento de Antioquia y </a:t>
            </a:r>
            <a:r>
              <a:rPr lang="es-ES" sz="2800" dirty="0"/>
              <a:t>que su estudio se limitará a evaluar la frecuencia de la discriminación  religiosa en dichos escenarios, es decir permite identificar los sujetos, los límites del estudio, el escenario o la población a estudiar.</a:t>
            </a:r>
            <a:endParaRPr lang="es-MX" sz="28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520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dirty="0" smtClean="0"/>
              <a:t>Es </a:t>
            </a:r>
            <a:r>
              <a:rPr lang="es-ES" dirty="0"/>
              <a:t>necesario cuestionarse si la respuesta a la  pregunta </a:t>
            </a: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enriquece </a:t>
            </a:r>
            <a:r>
              <a:rPr lang="es-ES" dirty="0"/>
              <a:t>el </a:t>
            </a:r>
            <a:r>
              <a:rPr lang="es-ES" dirty="0" smtClean="0"/>
              <a:t>conocimiento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se </a:t>
            </a:r>
            <a:r>
              <a:rPr lang="es-ES" dirty="0"/>
              <a:t>encuentra dentro del campo de </a:t>
            </a:r>
            <a:r>
              <a:rPr lang="es-ES" dirty="0" smtClean="0"/>
              <a:t>estudio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Es original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E</a:t>
            </a:r>
            <a:r>
              <a:rPr lang="es-ES" dirty="0" smtClean="0"/>
              <a:t>s factible</a:t>
            </a:r>
            <a:r>
              <a:rPr lang="es-ES" dirty="0"/>
              <a:t>.</a:t>
            </a: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E</a:t>
            </a:r>
            <a:r>
              <a:rPr lang="es-ES" dirty="0" smtClean="0"/>
              <a:t>s </a:t>
            </a:r>
            <a:r>
              <a:rPr lang="es-ES" dirty="0"/>
              <a:t>de interés </a:t>
            </a:r>
            <a:r>
              <a:rPr lang="es-ES" dirty="0" smtClean="0"/>
              <a:t>social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A</a:t>
            </a:r>
            <a:r>
              <a:rPr lang="es-ES" dirty="0" smtClean="0"/>
              <a:t>yudará </a:t>
            </a:r>
            <a:r>
              <a:rPr lang="es-ES" dirty="0"/>
              <a:t>a resolver un problema </a:t>
            </a:r>
            <a:r>
              <a:rPr lang="es-ES" dirty="0" smtClean="0"/>
              <a:t>real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L</a:t>
            </a:r>
            <a:r>
              <a:rPr lang="es-ES" dirty="0" smtClean="0"/>
              <a:t>lenará </a:t>
            </a:r>
            <a:r>
              <a:rPr lang="es-ES" dirty="0"/>
              <a:t>algún hueco de </a:t>
            </a:r>
            <a:r>
              <a:rPr lang="es-ES" dirty="0" smtClean="0"/>
              <a:t>conocimiento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P</a:t>
            </a:r>
            <a:r>
              <a:rPr lang="es-ES" dirty="0" smtClean="0"/>
              <a:t>ermitirá </a:t>
            </a:r>
            <a:r>
              <a:rPr lang="es-ES" dirty="0"/>
              <a:t>un desarrollo metodológico en dicho campo de estudio. </a:t>
            </a:r>
            <a:endParaRPr lang="es-ES" dirty="0" smtClean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dirty="0" smtClean="0"/>
              <a:t>Si las respuestas son afirmativas </a:t>
            </a:r>
            <a:r>
              <a:rPr lang="es-ES" dirty="0"/>
              <a:t>es muy probable que dicha pregunta resulte relevante.</a:t>
            </a:r>
            <a:endParaRPr lang="es-MX" dirty="0"/>
          </a:p>
          <a:p>
            <a:pPr eaLnBrk="1" fontAlgn="auto" hangingPunct="1">
              <a:spcAft>
                <a:spcPts val="0"/>
              </a:spcAft>
              <a:defRPr/>
            </a:pP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467544" y="260648"/>
            <a:ext cx="76540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Las preguntas deben ser relevantes</a:t>
            </a:r>
            <a:endParaRPr lang="es-CO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873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s-CO" b="1" dirty="0" smtClean="0"/>
              <a:t>Exploratoria</a:t>
            </a:r>
            <a:r>
              <a:rPr lang="es-CO" b="1" dirty="0"/>
              <a:t>:</a:t>
            </a:r>
            <a:r>
              <a:rPr lang="es-CO" dirty="0"/>
              <a:t> es un tipo de investigación en la que no hay relación directa entre dos variables y no es preciso plantearse una hipótesis inicial. Se usa cuando lo que se quiere es conocer ¿Qué es? ¿Cómo es? ¿Dónde se produce? ¿Dónde se observa? ¿Cuándo surgió? Ejemplos:</a:t>
            </a:r>
          </a:p>
          <a:p>
            <a:r>
              <a:rPr lang="es-CO" dirty="0"/>
              <a:t>Como cambia el colorido de los arboles a lo largo del año?</a:t>
            </a:r>
          </a:p>
          <a:p>
            <a:r>
              <a:rPr lang="es-CO" dirty="0"/>
              <a:t>Qué tipo de plantas encontramos en el municipio de Entrerríos?</a:t>
            </a:r>
          </a:p>
          <a:p>
            <a:r>
              <a:rPr lang="es-CO" dirty="0"/>
              <a:t>Que son los agujeros negros y como se forman?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1223453" y="620688"/>
            <a:ext cx="669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Tipos de Investigación:</a:t>
            </a:r>
            <a:endParaRPr lang="es-CO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009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s-CO" b="1" dirty="0"/>
              <a:t>Descriptivas:</a:t>
            </a:r>
            <a:r>
              <a:rPr lang="es-CO" dirty="0"/>
              <a:t> en este tipo de investigaciones, lo que se busca es delimitar la existencia de una de las variables. Normalmente se busca precisar la frecuencia o intensidad con la que se presenta un fenómeno en una población. Ejemplos:</a:t>
            </a:r>
          </a:p>
          <a:p>
            <a:r>
              <a:rPr lang="es-CO" dirty="0"/>
              <a:t>Cuál es el promedio de visitas de los estudiantes a la biblioteca de la institución.</a:t>
            </a:r>
          </a:p>
          <a:p>
            <a:r>
              <a:rPr lang="es-CO" dirty="0"/>
              <a:t>Cuanto tardan en promedio los estudiantes de la institución educativa Entrerríos en llegar a su casa en las tardes?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1403648" y="332656"/>
            <a:ext cx="669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Tipos de Investigación:</a:t>
            </a:r>
            <a:endParaRPr lang="es-CO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595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s-CO" b="1" dirty="0"/>
              <a:t>Experimentales:</a:t>
            </a:r>
            <a:r>
              <a:rPr lang="es-CO" dirty="0"/>
              <a:t> Buscan determinar la reacción causa-efecto de un determinado fenómeno. En las ciencias exactas, predomina este tipo en el que se busca la relación entre dos variables. Ejemplos:</a:t>
            </a:r>
          </a:p>
          <a:p>
            <a:r>
              <a:rPr lang="es-CO" dirty="0"/>
              <a:t>Qué relación existe entre la temperatura de almacenamiento de la leche y su vida útil</a:t>
            </a:r>
          </a:p>
          <a:p>
            <a:r>
              <a:rPr lang="es-CO" dirty="0"/>
              <a:t>Cuál es la relación existente entre la presión de una caldera y la energía generada en la turbina en un ciclo de vapor.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1223453" y="404664"/>
            <a:ext cx="669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Tipos de Investigación:</a:t>
            </a:r>
            <a:endParaRPr lang="es-CO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837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CO" dirty="0" smtClean="0"/>
              <a:t>Definición </a:t>
            </a:r>
            <a:r>
              <a:rPr lang="es-CO" dirty="0"/>
              <a:t>de la pregunta de investigación.</a:t>
            </a:r>
          </a:p>
          <a:p>
            <a:pPr lvl="0"/>
            <a:r>
              <a:rPr lang="es-CO" dirty="0"/>
              <a:t>Formulación de hipótesis</a:t>
            </a:r>
          </a:p>
          <a:p>
            <a:pPr lvl="0"/>
            <a:r>
              <a:rPr lang="es-CO" dirty="0"/>
              <a:t>Formulación de objetivos.</a:t>
            </a:r>
          </a:p>
          <a:p>
            <a:pPr lvl="0"/>
            <a:r>
              <a:rPr lang="es-CO" dirty="0"/>
              <a:t>Diseño de la investigación y metodología.</a:t>
            </a:r>
          </a:p>
          <a:p>
            <a:pPr lvl="0"/>
            <a:r>
              <a:rPr lang="es-CO" dirty="0"/>
              <a:t>Examinar y analizar resultados</a:t>
            </a:r>
          </a:p>
          <a:p>
            <a:pPr lvl="0"/>
            <a:r>
              <a:rPr lang="es-CO" dirty="0"/>
              <a:t>Conclusiones y presentación de resultados.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876422" y="476672"/>
            <a:ext cx="73658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Fases de la Investigación.</a:t>
            </a:r>
            <a:endParaRPr lang="es-CO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228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204864"/>
            <a:ext cx="8892480" cy="4121299"/>
          </a:xfrm>
        </p:spPr>
        <p:txBody>
          <a:bodyPr>
            <a:normAutofit/>
          </a:bodyPr>
          <a:lstStyle/>
          <a:p>
            <a:pPr lvl="0"/>
            <a:r>
              <a:rPr lang="es-CO" dirty="0" smtClean="0"/>
              <a:t>Debe </a:t>
            </a:r>
            <a:r>
              <a:rPr lang="es-CO" dirty="0"/>
              <a:t>permitir generar datos</a:t>
            </a:r>
          </a:p>
          <a:p>
            <a:pPr lvl="0"/>
            <a:r>
              <a:rPr lang="es-CO" dirty="0"/>
              <a:t>Debe Permitir plantear hipótesis.</a:t>
            </a:r>
          </a:p>
          <a:p>
            <a:pPr lvl="0"/>
            <a:r>
              <a:rPr lang="es-CO" dirty="0"/>
              <a:t>Debe hacer referencia a la variable independiente o dependiente.</a:t>
            </a:r>
          </a:p>
          <a:p>
            <a:pPr lvl="0"/>
            <a:r>
              <a:rPr lang="es-CO" dirty="0"/>
              <a:t>No debe ser del tipo de pregunta que se responda con un simple SI o NO.</a:t>
            </a:r>
          </a:p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899592" y="280772"/>
            <a:ext cx="630897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Características </a:t>
            </a:r>
            <a:r>
              <a:rPr lang="es-CO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 una pregunta </a:t>
            </a:r>
            <a:endParaRPr lang="es-CO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s-CO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 </a:t>
            </a:r>
            <a:r>
              <a:rPr lang="es-CO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investigación:</a:t>
            </a:r>
            <a:endParaRPr lang="es-CO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853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Qué </a:t>
            </a:r>
            <a:r>
              <a:rPr lang="es-CO" dirty="0"/>
              <a:t>efecto tendrá cambiar la forma de un velero de 4,8 metros en la velocidad con la que viaja el </a:t>
            </a:r>
            <a:r>
              <a:rPr lang="es-CO" dirty="0" smtClean="0"/>
              <a:t>velero.</a:t>
            </a:r>
            <a:endParaRPr lang="es-CO" dirty="0"/>
          </a:p>
          <a:p>
            <a:r>
              <a:rPr lang="es-CO" dirty="0"/>
              <a:t>Qué incidencia tendría el cambiar el horario de inicio de la jornada escolar en el rendimiento académico de los estudiantes de la I.E.E.</a:t>
            </a:r>
          </a:p>
          <a:p>
            <a:pPr marL="0" indent="0">
              <a:buNone/>
            </a:pPr>
            <a:endParaRPr lang="es-CO" dirty="0"/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1002654" y="918875"/>
            <a:ext cx="19062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CO" sz="3200" dirty="0">
                <a:solidFill>
                  <a:prstClr val="black"/>
                </a:solidFill>
              </a:rPr>
              <a:t>Ejemplos: </a:t>
            </a:r>
            <a:endParaRPr lang="es-CO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1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s-CO" dirty="0" smtClean="0"/>
              <a:t>Factible</a:t>
            </a:r>
            <a:r>
              <a:rPr lang="es-CO" dirty="0"/>
              <a:t>: es abordable en el tiempo disponible y se cuenta con los recursos para investigarla.</a:t>
            </a:r>
          </a:p>
          <a:p>
            <a:pPr lvl="0"/>
            <a:r>
              <a:rPr lang="es-CO" dirty="0"/>
              <a:t>Novedosa: confirma, refuta o amplia hallazgos previos.</a:t>
            </a:r>
          </a:p>
          <a:p>
            <a:pPr lvl="0"/>
            <a:r>
              <a:rPr lang="es-CO" dirty="0"/>
              <a:t>Ética: los beneficios superan los daños y se respetan los principios fundamentales de la investigación en humanos y en animales.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333201" y="404664"/>
            <a:ext cx="84707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Características de una buena pregunta de Investigación.</a:t>
            </a:r>
            <a:endParaRPr lang="es-CO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178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</TotalTime>
  <Words>1308</Words>
  <Application>Microsoft Office PowerPoint</Application>
  <PresentationFormat>Presentación en pantalla (4:3)</PresentationFormat>
  <Paragraphs>109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Paja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¿CÓMO REDACTAR UNA PREGUNTA DE INVESTIGACIÓN?</vt:lpstr>
      <vt:lpstr>Presentación de PowerPoint</vt:lpstr>
      <vt:lpstr>Presentación de PowerPoint</vt:lpstr>
      <vt:lpstr>Presentación de PowerPoint</vt:lpstr>
      <vt:lpstr>Presentación de PowerPoint</vt:lpstr>
      <vt:lpstr>Debe permitir identificar con claridad el tipo de datos o información que se obtendrá como producto de la investigación por lo que debe evitarse  cuestionar sobre aspectos valorativos que impliquen nociones sobre lo correcto o incorrecto, lo propio o impropio (Hernández-Pina, 1998)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Una pregunta de investigación apropiadamente redactada debe poder visualizar también el escenario, los sujetos o límites del estudio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ESTUDIANTE</dc:creator>
  <cp:lastModifiedBy>Luffi</cp:lastModifiedBy>
  <cp:revision>9</cp:revision>
  <dcterms:created xsi:type="dcterms:W3CDTF">2014-09-11T12:04:42Z</dcterms:created>
  <dcterms:modified xsi:type="dcterms:W3CDTF">2014-10-16T02:58:30Z</dcterms:modified>
</cp:coreProperties>
</file>